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61" r:id="rId5"/>
    <p:sldId id="263" r:id="rId6"/>
    <p:sldId id="258" r:id="rId7"/>
    <p:sldId id="260" r:id="rId8"/>
    <p:sldId id="264" r:id="rId9"/>
    <p:sldId id="275" r:id="rId10"/>
    <p:sldId id="27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7A7B9"/>
    <a:srgbClr val="FF9D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3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gif>
</file>

<file path=ppt/media/image4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7474F2-D3D8-4F18-9609-779A5F1460F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9F97F2-C04C-4F26-B66C-7834D861ED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4950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Anyone have any questions?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BE3DB2-D7DE-4A9C-81F2-9C56ED9B572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954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5C927-211E-F695-F673-61BFFAAE35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A6CC4-2215-9B41-887F-A1D0E2C6E3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736545-AFB4-8EC4-5220-899DD5710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8E289-1C12-4E95-8FE8-FF2F994E0C49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7EBC74-147D-FAF1-D00B-685A300E6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0B310A-2B56-230B-58AD-35D7ECDB2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E0F47-5AD8-443A-9517-598CBA1B0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668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3A38D-63BA-E7FF-8667-F75B082B2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D43680-EBAB-0EE3-7BF4-BB6653D9D1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4E5820-6972-A0AC-C14A-5F229F8C4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8E289-1C12-4E95-8FE8-FF2F994E0C49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FC6487-A318-B784-9238-14F35573C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1EFBA9-CB1D-CB8C-0162-ACFF99B8D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E0F47-5AD8-443A-9517-598CBA1B0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469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337193-01A9-9DD1-22F6-8D2D8F861E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2ABBE7-EFFB-ABF8-EA37-E393BBE365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78ADE5-0082-F7A1-BADF-FB0D41053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8E289-1C12-4E95-8FE8-FF2F994E0C49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899414-250D-AC76-D69A-3E52287D1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9A15F-38AE-7E95-01EF-6D80671F4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E0F47-5AD8-443A-9517-598CBA1B0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419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7FB43-D5BE-2876-CB49-A896CDB04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64883-F145-0EF2-64DD-823AA56ABD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211C0B-FBD2-C737-6200-05D47A8DD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8E289-1C12-4E95-8FE8-FF2F994E0C49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2CFC7-47D5-C9CF-B0D8-C0245B2C9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F34F1-978C-60E3-2B5E-BD6735D2B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E0F47-5AD8-443A-9517-598CBA1B0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731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5455F-9FD3-2103-91D6-577D70ABA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74CCEB-FAFD-1EC1-510C-30A9002C6C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3CBAA-20A1-B7C5-EDD7-D1AE5DCE5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8E289-1C12-4E95-8FE8-FF2F994E0C49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121E76-CD25-D9BE-A3A1-AA862D850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0181B-7981-9EF2-377D-4CC1A1309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E0F47-5AD8-443A-9517-598CBA1B0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046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8FF48-D170-CFFF-7A93-CBF5BD6CA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51EFA-9CBA-E5BA-13B9-C75332D5FB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FE01C6-D842-65B0-1AAA-AA21CD285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63EE60-08C3-E307-4E0B-80A01DB12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8E289-1C12-4E95-8FE8-FF2F994E0C49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4B30D8-FE53-44EE-02CA-DC6D7E576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260C29-3E97-C85A-5C14-4CDA38443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E0F47-5AD8-443A-9517-598CBA1B0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302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1628A-54CE-2A16-5816-AB6AEA23A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273409-ED04-489C-1E46-E47889036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987FDF-E258-8336-E647-E00E813D57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6BF7BC-24C6-AD02-769F-C5B7B840A8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64234B-C656-DD54-F7E9-917C82405D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395B95-3C30-A961-19D4-80775CD8E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8E289-1C12-4E95-8FE8-FF2F994E0C49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E2B5A1-8DCF-7007-458C-CB500C536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C6AF28-8D1F-B9E2-13FF-E210EF55E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E0F47-5AD8-443A-9517-598CBA1B0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032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B455E-9164-EC54-555F-520B16E9A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689947-2F9D-68DB-E870-0DAEFEFBF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8E289-1C12-4E95-8FE8-FF2F994E0C49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88291E-6D73-5F4B-43B9-C4414E15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4A1619-6CBE-FF0A-2D55-3E752C6D9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E0F47-5AD8-443A-9517-598CBA1B0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738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282D6D-FFA0-530A-E7B3-62425261F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8E289-1C12-4E95-8FE8-FF2F994E0C49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9E5D2B-2F3B-330B-FCDC-5ABF6EC85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2EF376-B965-F514-9ECD-BFF056651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E0F47-5AD8-443A-9517-598CBA1B0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654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034F7-CC2A-6ACA-05FB-01FB54B43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64C73-6F20-14AB-B7C5-A2AC0FF03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1432D5-30C0-A756-D89A-57E46E23DC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76F56D-6DC7-8967-8EFD-07C767B04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8E289-1C12-4E95-8FE8-FF2F994E0C49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7BFA07-7D8F-9236-F56E-36F063855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38D785-660C-DF69-823D-48A107908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E0F47-5AD8-443A-9517-598CBA1B0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81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1A1D1-8F6F-CEB5-E7B4-B7922EF14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F82521-3783-05C9-FF69-936E342606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741912-8401-4FA5-CA30-ED9FF5E9F1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4103DB-CC0E-92A2-12E1-27A57079E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8E289-1C12-4E95-8FE8-FF2F994E0C49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9AD828-6FF5-BB22-7759-73225C7DA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8F00AC-9ADF-5F19-B95D-A6BA08AD9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E0F47-5AD8-443A-9517-598CBA1B0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854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3AEF04-3AB4-3421-1A61-3CF24AE27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54BC58-B28F-5B8B-ACC5-5497816405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A5F59-6F18-754B-3E4C-49450C96E4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8E289-1C12-4E95-8FE8-FF2F994E0C49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F3949-E145-6D04-70EA-661F4BD123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44F663-AB0E-24A4-5EBD-8B92ACCECA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E0F47-5AD8-443A-9517-598CBA1B00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034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0MhVkKHYUAY?feature=oembed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9D87-B969-CA3B-D00C-252706EEE9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026" y="0"/>
            <a:ext cx="4708809" cy="2387600"/>
          </a:xfrm>
        </p:spPr>
        <p:txBody>
          <a:bodyPr>
            <a:normAutofit/>
          </a:bodyPr>
          <a:lstStyle/>
          <a:p>
            <a:r>
              <a:rPr lang="en-US" dirty="0"/>
              <a:t>Output</a:t>
            </a:r>
            <a:br>
              <a:rPr lang="en-US" dirty="0"/>
            </a:br>
            <a:r>
              <a:rPr lang="en-US" dirty="0"/>
              <a:t>Input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6F09B0-0F1B-6781-D069-5CFFF7E055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5388" y="2849010"/>
            <a:ext cx="6321287" cy="1144775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Hyland Python Academy @ UCS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ED940D-4F78-01CF-752B-E9085274FFC7}"/>
              </a:ext>
            </a:extLst>
          </p:cNvPr>
          <p:cNvSpPr txBox="1"/>
          <p:nvPr/>
        </p:nvSpPr>
        <p:spPr>
          <a:xfrm>
            <a:off x="5601423" y="1091676"/>
            <a:ext cx="6694149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</a:rPr>
              <a:t>           /^\/^\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_|__| </a:t>
            </a:r>
            <a:r>
              <a:rPr lang="en-US" sz="1600" dirty="0">
                <a:solidFill>
                  <a:schemeClr val="accent2"/>
                </a:solidFill>
                <a:latin typeface="Consolas" panose="020B0609020204030204" pitchFamily="49" charset="0"/>
              </a:rPr>
              <a:t>o</a:t>
            </a:r>
            <a:r>
              <a:rPr lang="en-US" sz="1600" dirty="0">
                <a:latin typeface="Consolas" panose="020B0609020204030204" pitchFamily="49" charset="0"/>
              </a:rPr>
              <a:t> |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\/     /~     \_/ \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\____|__________/  \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\_______      \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       `\     \                 \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         |     |                  \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        /      /                    \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       /     /                       \\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     /      /                         \ \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    /     /                            \  \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  /     /             _----_            \   \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 /     /           _-~      ~-_         |   |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(      (        _-~    _--_    ~-_     _/   |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 \      ~-____-~    _-~    ~-_    ~-_-~    /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   ~-_           _-~          ~-_       _-~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      ~--______-~                ~-___-~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3542DA4-03A1-DFAB-024A-E9E2AE5C72D8}"/>
              </a:ext>
            </a:extLst>
          </p:cNvPr>
          <p:cNvSpPr txBox="1">
            <a:spLocks/>
          </p:cNvSpPr>
          <p:nvPr/>
        </p:nvSpPr>
        <p:spPr>
          <a:xfrm>
            <a:off x="159026" y="4227873"/>
            <a:ext cx="6321287" cy="10304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Libraries</a:t>
            </a:r>
          </a:p>
        </p:txBody>
      </p:sp>
    </p:spTree>
    <p:extLst>
      <p:ext uri="{BB962C8B-B14F-4D97-AF65-F5344CB8AC3E}">
        <p14:creationId xmlns:p14="http://schemas.microsoft.com/office/powerpoint/2010/main" val="1592484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AA19-04DA-9879-504E-363062AF99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2704B6-4078-7E6B-997A-9A7ACE9107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Hyland Python Academy @ UCS</a:t>
            </a:r>
          </a:p>
        </p:txBody>
      </p:sp>
    </p:spTree>
    <p:extLst>
      <p:ext uri="{BB962C8B-B14F-4D97-AF65-F5344CB8AC3E}">
        <p14:creationId xmlns:p14="http://schemas.microsoft.com/office/powerpoint/2010/main" val="1045977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62DCB-8FE2-0A01-AB5E-B0A0196B7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Your First Python Program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34E2BB-DCE7-9B4D-01BC-44D677FFD6C1}"/>
              </a:ext>
            </a:extLst>
          </p:cNvPr>
          <p:cNvSpPr txBox="1"/>
          <p:nvPr/>
        </p:nvSpPr>
        <p:spPr>
          <a:xfrm>
            <a:off x="0" y="1552189"/>
            <a:ext cx="12192000" cy="1200329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algn="ctr"/>
            <a:r>
              <a:rPr lang="en-US" sz="7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sz="7200" dirty="0">
                <a:solidFill>
                  <a:srgbClr val="D1F1A9"/>
                </a:solidFill>
                <a:latin typeface="Consolas" panose="020B0609020204030204" pitchFamily="49" charset="0"/>
              </a:rPr>
              <a:t>"</a:t>
            </a:r>
            <a:r>
              <a:rPr lang="en-US" sz="72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What up world"</a:t>
            </a:r>
            <a:r>
              <a:rPr lang="en-US" sz="7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7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99A042-6CEB-D0CB-F9AD-E8C05C40AC64}"/>
              </a:ext>
            </a:extLst>
          </p:cNvPr>
          <p:cNvSpPr txBox="1"/>
          <p:nvPr/>
        </p:nvSpPr>
        <p:spPr>
          <a:xfrm>
            <a:off x="838200" y="5404276"/>
            <a:ext cx="4575360" cy="92333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lIns="274320" tIns="182880" rIns="274320" bIns="182880">
            <a:spAutoFit/>
          </a:bodyPr>
          <a:lstStyle/>
          <a:p>
            <a:pPr algn="ctr"/>
            <a:r>
              <a:rPr lang="en-US" sz="3600" dirty="0"/>
              <a:t>The word </a:t>
            </a:r>
            <a:r>
              <a:rPr lang="en-US" sz="3600" b="1" dirty="0">
                <a:solidFill>
                  <a:schemeClr val="accent3"/>
                </a:solidFill>
                <a:latin typeface="Consolas" panose="020B0609020204030204" pitchFamily="49" charset="0"/>
              </a:rPr>
              <a:t>print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24597C-7CD5-C7E2-A0C1-86B33BDDA04E}"/>
              </a:ext>
            </a:extLst>
          </p:cNvPr>
          <p:cNvSpPr txBox="1"/>
          <p:nvPr/>
        </p:nvSpPr>
        <p:spPr>
          <a:xfrm>
            <a:off x="7050545" y="4821970"/>
            <a:ext cx="4260929" cy="92333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lIns="274320" tIns="182880" rIns="274320" bIns="182880">
            <a:spAutoFit/>
          </a:bodyPr>
          <a:lstStyle/>
          <a:p>
            <a:pPr algn="ctr"/>
            <a:r>
              <a:rPr lang="en-US" sz="3600" dirty="0"/>
              <a:t>Parentheses </a:t>
            </a:r>
            <a:r>
              <a:rPr lang="en-US" sz="3600" b="1" dirty="0">
                <a:solidFill>
                  <a:schemeClr val="accent3"/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420535-840C-27A0-7669-24F7F00112E4}"/>
              </a:ext>
            </a:extLst>
          </p:cNvPr>
          <p:cNvSpPr txBox="1"/>
          <p:nvPr/>
        </p:nvSpPr>
        <p:spPr>
          <a:xfrm>
            <a:off x="5404128" y="3048064"/>
            <a:ext cx="5157508" cy="92333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lIns="274320" tIns="182880" rIns="274320" bIns="182880">
            <a:spAutoFit/>
          </a:bodyPr>
          <a:lstStyle/>
          <a:p>
            <a:pPr algn="ctr"/>
            <a:r>
              <a:rPr lang="en-US" sz="3600" dirty="0"/>
              <a:t>Quotation marks </a:t>
            </a:r>
            <a:r>
              <a:rPr lang="en-US" sz="3600" b="1" dirty="0">
                <a:solidFill>
                  <a:schemeClr val="accent3"/>
                </a:solidFill>
                <a:latin typeface="Consolas" panose="020B0609020204030204" pitchFamily="49" charset="0"/>
              </a:rPr>
              <a:t>""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2551F9A-8098-D536-91D3-7A9235C81CA5}"/>
              </a:ext>
            </a:extLst>
          </p:cNvPr>
          <p:cNvSpPr txBox="1"/>
          <p:nvPr/>
        </p:nvSpPr>
        <p:spPr>
          <a:xfrm>
            <a:off x="1469559" y="3754915"/>
            <a:ext cx="3600170" cy="92333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lIns="274320" tIns="182880" rIns="274320" bIns="182880">
            <a:spAutoFit/>
          </a:bodyPr>
          <a:lstStyle/>
          <a:p>
            <a:pPr algn="ctr"/>
            <a:r>
              <a:rPr lang="en-US" sz="3600" dirty="0"/>
              <a:t>Text to print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41ABE35-53C5-1895-CC87-C1444015E270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 flipV="1">
            <a:off x="5413560" y="5283635"/>
            <a:ext cx="1636985" cy="58230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F09FDD0-1551-4565-6FFA-81178821985B}"/>
              </a:ext>
            </a:extLst>
          </p:cNvPr>
          <p:cNvSpPr txBox="1"/>
          <p:nvPr/>
        </p:nvSpPr>
        <p:spPr>
          <a:xfrm rot="20397664">
            <a:off x="5451958" y="5219610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Followed by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9F7C2D1-23C2-E85F-3F1B-821F1B032E41}"/>
              </a:ext>
            </a:extLst>
          </p:cNvPr>
          <p:cNvCxnSpPr>
            <a:cxnSpLocks/>
            <a:stCxn id="16" idx="0"/>
            <a:endCxn id="14" idx="1"/>
          </p:cNvCxnSpPr>
          <p:nvPr/>
        </p:nvCxnSpPr>
        <p:spPr>
          <a:xfrm flipV="1">
            <a:off x="3269644" y="3509729"/>
            <a:ext cx="2134484" cy="24518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32BA9E9-6EF3-D622-1F40-3840D4C8786E}"/>
              </a:ext>
            </a:extLst>
          </p:cNvPr>
          <p:cNvSpPr txBox="1"/>
          <p:nvPr/>
        </p:nvSpPr>
        <p:spPr>
          <a:xfrm rot="2138091">
            <a:off x="8343644" y="4122837"/>
            <a:ext cx="867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Within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B07FB2C-78C8-882B-36FA-E28A07240C72}"/>
              </a:ext>
            </a:extLst>
          </p:cNvPr>
          <p:cNvCxnSpPr>
            <a:cxnSpLocks/>
            <a:stCxn id="14" idx="2"/>
            <a:endCxn id="12" idx="0"/>
          </p:cNvCxnSpPr>
          <p:nvPr/>
        </p:nvCxnSpPr>
        <p:spPr>
          <a:xfrm>
            <a:off x="7982882" y="3971394"/>
            <a:ext cx="1198128" cy="85057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FE19355F-3D91-9567-D06C-D69999B5C340}"/>
              </a:ext>
            </a:extLst>
          </p:cNvPr>
          <p:cNvSpPr txBox="1"/>
          <p:nvPr/>
        </p:nvSpPr>
        <p:spPr>
          <a:xfrm rot="21043993">
            <a:off x="3707440" y="3261879"/>
            <a:ext cx="867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Within</a:t>
            </a:r>
          </a:p>
        </p:txBody>
      </p:sp>
    </p:spTree>
    <p:extLst>
      <p:ext uri="{BB962C8B-B14F-4D97-AF65-F5344CB8AC3E}">
        <p14:creationId xmlns:p14="http://schemas.microsoft.com/office/powerpoint/2010/main" val="2603180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2" grpId="0" animBg="1"/>
      <p:bldP spid="14" grpId="0" animBg="1"/>
      <p:bldP spid="16" grpId="0" animBg="1"/>
      <p:bldP spid="20" grpId="0"/>
      <p:bldP spid="27" grpId="0"/>
      <p:bldP spid="5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3FDFC5C-C970-CA84-D599-D0312DE08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623" y="1571617"/>
            <a:ext cx="11850754" cy="295316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3876ADB-392F-3C9B-B6AE-AB92D7FF7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Your First Python Program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3488B8-4303-4DE1-45D8-206F57ED82DC}"/>
              </a:ext>
            </a:extLst>
          </p:cNvPr>
          <p:cNvSpPr txBox="1"/>
          <p:nvPr/>
        </p:nvSpPr>
        <p:spPr>
          <a:xfrm>
            <a:off x="0" y="4860165"/>
            <a:ext cx="12192000" cy="1200329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algn="ctr"/>
            <a:r>
              <a:rPr lang="en-US" sz="7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sz="7200" dirty="0">
                <a:solidFill>
                  <a:srgbClr val="D1F1A9"/>
                </a:solidFill>
                <a:latin typeface="Consolas" panose="020B0609020204030204" pitchFamily="49" charset="0"/>
              </a:rPr>
              <a:t>"</a:t>
            </a:r>
            <a:r>
              <a:rPr lang="en-US" sz="72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What up world"</a:t>
            </a:r>
            <a:r>
              <a:rPr lang="en-US" sz="7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7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6863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3876ADB-392F-3C9B-B6AE-AB92D7FF7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0481" y="5997389"/>
            <a:ext cx="8531038" cy="860611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Your Second Python Program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A8BD66-37F6-C414-1127-D3F02ED43C67}"/>
              </a:ext>
            </a:extLst>
          </p:cNvPr>
          <p:cNvSpPr txBox="1"/>
          <p:nvPr/>
        </p:nvSpPr>
        <p:spPr>
          <a:xfrm>
            <a:off x="240926" y="4471987"/>
            <a:ext cx="11710147" cy="1569660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sz="4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4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4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input(</a:t>
            </a:r>
            <a:r>
              <a:rPr lang="en-US" sz="4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"What's your name?"</a:t>
            </a:r>
            <a:r>
              <a:rPr lang="en-US" sz="4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4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4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sz="4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"What up "</a:t>
            </a:r>
            <a:r>
              <a:rPr lang="en-US" sz="4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4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4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4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6" name="pythoninput2">
            <a:hlinkClick r:id="" action="ppaction://media"/>
            <a:extLst>
              <a:ext uri="{FF2B5EF4-FFF2-40B4-BE49-F238E27FC236}">
                <a16:creationId xmlns:a16="http://schemas.microsoft.com/office/drawing/2014/main" id="{C1D5EBF8-B4D0-8FE6-3AA2-18F654FA1A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4471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907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7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3876ADB-392F-3C9B-B6AE-AB92D7FF7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0481" y="5997389"/>
            <a:ext cx="8531038" cy="860611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Your Second Python Program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A8BD66-37F6-C414-1127-D3F02ED43C67}"/>
              </a:ext>
            </a:extLst>
          </p:cNvPr>
          <p:cNvSpPr txBox="1"/>
          <p:nvPr/>
        </p:nvSpPr>
        <p:spPr>
          <a:xfrm>
            <a:off x="240926" y="4471987"/>
            <a:ext cx="11710147" cy="1569660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sz="4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4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48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input(</a:t>
            </a:r>
            <a:r>
              <a:rPr lang="en-US" sz="4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"What's your name?"</a:t>
            </a:r>
            <a:r>
              <a:rPr lang="en-US" sz="4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4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4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sz="48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"What up "</a:t>
            </a:r>
            <a:r>
              <a:rPr lang="en-US" sz="4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800" b="0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4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800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sz="4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48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04CFF3-3FB8-1905-7370-C0DC28728570}"/>
              </a:ext>
            </a:extLst>
          </p:cNvPr>
          <p:cNvSpPr txBox="1"/>
          <p:nvPr/>
        </p:nvSpPr>
        <p:spPr>
          <a:xfrm>
            <a:off x="4388784" y="2940271"/>
            <a:ext cx="751746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200" b="1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800" dirty="0"/>
              <a:t> lets the user enter text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EF82C1-48CE-E75C-0882-E7C930B45910}"/>
              </a:ext>
            </a:extLst>
          </p:cNvPr>
          <p:cNvSpPr txBox="1"/>
          <p:nvPr/>
        </p:nvSpPr>
        <p:spPr>
          <a:xfrm>
            <a:off x="240926" y="100990"/>
            <a:ext cx="911374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7200" b="1" i="0" u="none" strike="noStrike" kern="1200" cap="none" spc="0" normalizeH="0" baseline="0" noProof="0" dirty="0">
                <a:ln>
                  <a:noFill/>
                </a:ln>
                <a:solidFill>
                  <a:srgbClr val="FF9DA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name</a:t>
            </a:r>
            <a:r>
              <a:rPr lang="en-US" sz="2800" dirty="0"/>
              <a:t> is a variable that holds the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49B6AC-B101-55ED-3810-A8B7457CB4F1}"/>
              </a:ext>
            </a:extLst>
          </p:cNvPr>
          <p:cNvSpPr txBox="1"/>
          <p:nvPr/>
        </p:nvSpPr>
        <p:spPr>
          <a:xfrm>
            <a:off x="1785661" y="1895236"/>
            <a:ext cx="70966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200" b="1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dirty="0"/>
              <a:t> </a:t>
            </a:r>
            <a:r>
              <a:rPr lang="en-US" sz="2800" dirty="0"/>
              <a:t>sets the value of the </a:t>
            </a:r>
            <a:r>
              <a:rPr lang="en-US" sz="2800" dirty="0">
                <a:solidFill>
                  <a:srgbClr val="FF9DA4"/>
                </a:solidFill>
                <a:latin typeface="Consolas" panose="020B0609020204030204" pitchFamily="49" charset="0"/>
              </a:rPr>
              <a:t>name</a:t>
            </a:r>
            <a:r>
              <a:rPr lang="en-US" sz="2800" dirty="0"/>
              <a:t> variable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F9FB30-D8B5-B9B3-E513-A843FC5DD16F}"/>
              </a:ext>
            </a:extLst>
          </p:cNvPr>
          <p:cNvSpPr txBox="1"/>
          <p:nvPr/>
        </p:nvSpPr>
        <p:spPr>
          <a:xfrm>
            <a:off x="1785661" y="1024319"/>
            <a:ext cx="70966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200" b="1" dirty="0">
                <a:solidFill>
                  <a:srgbClr val="99FFFF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800" dirty="0"/>
              <a:t> </a:t>
            </a:r>
            <a:r>
              <a:rPr lang="en-US" sz="2800" dirty="0"/>
              <a:t>adds text values together</a:t>
            </a:r>
          </a:p>
        </p:txBody>
      </p:sp>
      <p:pic>
        <p:nvPicPr>
          <p:cNvPr id="1026" name="Picture 2" descr="GIFs Of The 80s — AT+T - 1986">
            <a:extLst>
              <a:ext uri="{FF2B5EF4-FFF2-40B4-BE49-F238E27FC236}">
                <a16:creationId xmlns:a16="http://schemas.microsoft.com/office/drawing/2014/main" id="{56C4FA4B-E2F4-2324-ED5B-A6AD137064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8846" y="639531"/>
            <a:ext cx="3273038" cy="240468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2043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14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7029B-AD89-F71B-1CF9-2413ECD03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03858"/>
            <a:ext cx="10515600" cy="68103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Libraries</a:t>
            </a:r>
          </a:p>
        </p:txBody>
      </p:sp>
      <p:pic>
        <p:nvPicPr>
          <p:cNvPr id="4" name="Online Media 3" title="New Python Coders Be Like...">
            <a:hlinkClick r:id="" action="ppaction://media"/>
            <a:extLst>
              <a:ext uri="{FF2B5EF4-FFF2-40B4-BE49-F238E27FC236}">
                <a16:creationId xmlns:a16="http://schemas.microsoft.com/office/drawing/2014/main" id="{2C45F8F5-4466-CABE-C63A-D4CED65A9BA2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630031" y="0"/>
            <a:ext cx="10931938" cy="617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78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7029B-AD89-F71B-1CF9-2413ECD03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9917"/>
            <a:ext cx="10515600" cy="68103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Libraries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273273-8CEF-7B93-3CBF-8ED47BA3670F}"/>
              </a:ext>
            </a:extLst>
          </p:cNvPr>
          <p:cNvSpPr txBox="1"/>
          <p:nvPr/>
        </p:nvSpPr>
        <p:spPr>
          <a:xfrm>
            <a:off x="1105989" y="900953"/>
            <a:ext cx="4923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accent2"/>
                </a:solidFill>
              </a:rPr>
              <a:t>These allow you to use other people’s code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B5071E-15EB-4422-F42E-A259E117FC9F}"/>
              </a:ext>
            </a:extLst>
          </p:cNvPr>
          <p:cNvSpPr txBox="1"/>
          <p:nvPr/>
        </p:nvSpPr>
        <p:spPr>
          <a:xfrm>
            <a:off x="838200" y="1427258"/>
            <a:ext cx="10134600" cy="2308324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sz="72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72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72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time</a:t>
            </a:r>
            <a:endParaRPr lang="en-US" sz="7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7200" b="0" dirty="0" err="1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time</a:t>
            </a:r>
            <a:r>
              <a:rPr lang="en-US" sz="7200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72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sleep</a:t>
            </a:r>
            <a:r>
              <a:rPr lang="en-US" sz="7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72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7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7200" b="0" dirty="0">
                <a:solidFill>
                  <a:srgbClr val="97A7B9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sz="7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😴</a:t>
            </a:r>
            <a:endParaRPr lang="en-US" sz="72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8A2244-EB65-74A9-9A16-15BA79C993F8}"/>
              </a:ext>
            </a:extLst>
          </p:cNvPr>
          <p:cNvSpPr txBox="1"/>
          <p:nvPr/>
        </p:nvSpPr>
        <p:spPr>
          <a:xfrm>
            <a:off x="653141" y="3892555"/>
            <a:ext cx="1018898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0" dirty="0">
                <a:solidFill>
                  <a:srgbClr val="EBBB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2400" b="0" dirty="0">
                <a:effectLst/>
              </a:rPr>
              <a:t> pulls in code from a library</a:t>
            </a:r>
            <a:r>
              <a:rPr lang="en-US" sz="2400" dirty="0"/>
              <a:t>, </a:t>
            </a:r>
            <a:r>
              <a:rPr lang="en-US" sz="2400" b="0" dirty="0">
                <a:effectLst/>
              </a:rPr>
              <a:t>like </a:t>
            </a:r>
            <a:r>
              <a:rPr lang="en-US" sz="6000" b="0" dirty="0">
                <a:solidFill>
                  <a:srgbClr val="FFEEAD"/>
                </a:solidFill>
                <a:effectLst/>
                <a:latin typeface="Consolas" panose="020B0609020204030204" pitchFamily="49" charset="0"/>
              </a:rPr>
              <a:t>time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6D85AC-929D-5142-CE1A-5E6980CAF55A}"/>
              </a:ext>
            </a:extLst>
          </p:cNvPr>
          <p:cNvSpPr txBox="1"/>
          <p:nvPr/>
        </p:nvSpPr>
        <p:spPr>
          <a:xfrm>
            <a:off x="1018904" y="4784730"/>
            <a:ext cx="1061357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>
                <a:effectLst/>
              </a:rPr>
              <a:t> accesses functions from a library, like </a:t>
            </a:r>
            <a:r>
              <a:rPr lang="en-US" sz="6000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60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sleep(</a:t>
            </a:r>
            <a:r>
              <a:rPr lang="en-US" sz="6000" b="0" dirty="0">
                <a:solidFill>
                  <a:srgbClr val="FFC58F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60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24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732E3A-F889-9A09-FAE7-D44CA7D9F27A}"/>
              </a:ext>
            </a:extLst>
          </p:cNvPr>
          <p:cNvSpPr/>
          <p:nvPr/>
        </p:nvSpPr>
        <p:spPr>
          <a:xfrm>
            <a:off x="2987040" y="3167684"/>
            <a:ext cx="391886" cy="400594"/>
          </a:xfrm>
          <a:prstGeom prst="ellipse">
            <a:avLst/>
          </a:prstGeom>
          <a:noFill/>
          <a:ln w="762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BF5F3DE-C4A9-0F49-8424-449A23A33B7A}"/>
              </a:ext>
            </a:extLst>
          </p:cNvPr>
          <p:cNvSpPr/>
          <p:nvPr/>
        </p:nvSpPr>
        <p:spPr>
          <a:xfrm>
            <a:off x="1105989" y="5292561"/>
            <a:ext cx="391886" cy="400594"/>
          </a:xfrm>
          <a:prstGeom prst="ellipse">
            <a:avLst/>
          </a:prstGeom>
          <a:noFill/>
          <a:ln w="762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31DF10-E761-EB47-CA34-CF59A4ECD361}"/>
              </a:ext>
            </a:extLst>
          </p:cNvPr>
          <p:cNvSpPr txBox="1"/>
          <p:nvPr/>
        </p:nvSpPr>
        <p:spPr>
          <a:xfrm>
            <a:off x="5421087" y="5957047"/>
            <a:ext cx="4314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accent2"/>
                </a:solidFill>
              </a:rPr>
              <a:t>There are a ton of cool libraries to try!</a:t>
            </a:r>
          </a:p>
        </p:txBody>
      </p:sp>
    </p:spTree>
    <p:extLst>
      <p:ext uri="{BB962C8B-B14F-4D97-AF65-F5344CB8AC3E}">
        <p14:creationId xmlns:p14="http://schemas.microsoft.com/office/powerpoint/2010/main" val="7383431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animBg="1"/>
      <p:bldP spid="7" grpId="0"/>
      <p:bldP spid="8" grpId="0"/>
      <p:bldP spid="9" grpId="0" animBg="1"/>
      <p:bldP spid="10" grpId="0" animBg="1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7029B-AD89-F71B-1CF9-2413ECD03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9917"/>
            <a:ext cx="10515600" cy="68103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quick note on functions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B75BFA-5AF9-3A7F-8D0C-57985C1038A0}"/>
              </a:ext>
            </a:extLst>
          </p:cNvPr>
          <p:cNvSpPr txBox="1"/>
          <p:nvPr/>
        </p:nvSpPr>
        <p:spPr>
          <a:xfrm>
            <a:off x="0" y="98406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A </a:t>
            </a:r>
            <a:r>
              <a:rPr lang="en-US" i="1" dirty="0">
                <a:solidFill>
                  <a:schemeClr val="accent2"/>
                </a:solidFill>
              </a:rPr>
              <a:t>function</a:t>
            </a:r>
            <a:r>
              <a:rPr lang="en-US" dirty="0">
                <a:solidFill>
                  <a:schemeClr val="accent2"/>
                </a:solidFill>
              </a:rPr>
              <a:t> is a named command that completes a specific task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43A2AB-D2D9-7967-55E2-BBC10174A2E3}"/>
              </a:ext>
            </a:extLst>
          </p:cNvPr>
          <p:cNvSpPr txBox="1"/>
          <p:nvPr/>
        </p:nvSpPr>
        <p:spPr>
          <a:xfrm>
            <a:off x="629194" y="2907511"/>
            <a:ext cx="60960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dirty="0"/>
              <a:t> is a function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 </a:t>
            </a:r>
            <a:endParaRPr 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63EEC4-2685-F664-D881-99673199D418}"/>
              </a:ext>
            </a:extLst>
          </p:cNvPr>
          <p:cNvSpPr txBox="1"/>
          <p:nvPr/>
        </p:nvSpPr>
        <p:spPr>
          <a:xfrm>
            <a:off x="629194" y="4015507"/>
            <a:ext cx="60960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800" dirty="0"/>
              <a:t> is a function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 </a:t>
            </a:r>
            <a:endParaRPr lang="en-US" sz="2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ED7611E-85BB-EE8D-1BD1-A07937236EC8}"/>
              </a:ext>
            </a:extLst>
          </p:cNvPr>
          <p:cNvSpPr txBox="1"/>
          <p:nvPr/>
        </p:nvSpPr>
        <p:spPr>
          <a:xfrm>
            <a:off x="629193" y="5123503"/>
            <a:ext cx="7010251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600" b="0" dirty="0" err="1">
                <a:solidFill>
                  <a:schemeClr val="accent1">
                    <a:lumMod val="90000"/>
                  </a:schemeClr>
                </a:solidFill>
                <a:effectLst/>
                <a:latin typeface="Consolas" panose="020B0609020204030204" pitchFamily="49" charset="0"/>
              </a:rPr>
              <a:t>time</a:t>
            </a:r>
            <a:r>
              <a:rPr lang="en-US" sz="6600" b="0" dirty="0" err="1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.sleep</a:t>
            </a:r>
            <a:r>
              <a:rPr lang="en-US" sz="2800" dirty="0"/>
              <a:t> is a function</a:t>
            </a:r>
            <a:r>
              <a:rPr lang="en-US" sz="28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 </a:t>
            </a:r>
            <a:endParaRPr lang="en-US" sz="28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618312F-6089-304A-FE48-ABCFFB767EC5}"/>
              </a:ext>
            </a:extLst>
          </p:cNvPr>
          <p:cNvSpPr/>
          <p:nvPr/>
        </p:nvSpPr>
        <p:spPr>
          <a:xfrm>
            <a:off x="7750629" y="1863634"/>
            <a:ext cx="4275908" cy="42497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📞Call</a:t>
            </a:r>
            <a:r>
              <a:rPr lang="en-US" sz="3200" dirty="0"/>
              <a:t> a function with </a:t>
            </a:r>
            <a:r>
              <a:rPr lang="en-US" sz="3200" b="1" dirty="0"/>
              <a:t>parentheses</a:t>
            </a:r>
            <a:r>
              <a:rPr lang="en-US" sz="3200" dirty="0"/>
              <a:t> </a:t>
            </a:r>
            <a:r>
              <a:rPr lang="en-US" sz="3200" b="1" dirty="0">
                <a:latin typeface="Consolas" panose="020B0609020204030204" pitchFamily="49" charset="0"/>
              </a:rPr>
              <a:t>()</a:t>
            </a:r>
          </a:p>
          <a:p>
            <a:pPr algn="ctr"/>
            <a:endParaRPr lang="en-US" sz="3200" dirty="0"/>
          </a:p>
          <a:p>
            <a:pPr algn="ctr"/>
            <a:r>
              <a:rPr lang="en-US" sz="3200" dirty="0"/>
              <a:t>This will cause the function to </a:t>
            </a:r>
            <a:r>
              <a:rPr lang="en-US" sz="3200" b="1" dirty="0"/>
              <a:t>run 🏃‍♂️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3E6E3D7-81A7-5425-38E0-9F2C0F457D3A}"/>
              </a:ext>
            </a:extLst>
          </p:cNvPr>
          <p:cNvSpPr txBox="1"/>
          <p:nvPr/>
        </p:nvSpPr>
        <p:spPr>
          <a:xfrm>
            <a:off x="1262744" y="1585675"/>
            <a:ext cx="6226629" cy="1200329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algn="ctr"/>
            <a:r>
              <a:rPr lang="en-US" sz="72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7200" b="1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7200" dirty="0">
                <a:solidFill>
                  <a:srgbClr val="D1F1A9"/>
                </a:solidFill>
                <a:latin typeface="Consolas" panose="020B0609020204030204" pitchFamily="49" charset="0"/>
              </a:rPr>
              <a:t>"</a:t>
            </a:r>
            <a:r>
              <a:rPr lang="en-US" sz="72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Hi"</a:t>
            </a:r>
            <a:r>
              <a:rPr lang="en-US" sz="7200" b="1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7200" b="1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7368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 animBg="1"/>
      <p:bldP spid="1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7029B-AD89-F71B-1CF9-2413ECD03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9917"/>
            <a:ext cx="10515600" cy="68103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quick note on comments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B75BFA-5AF9-3A7F-8D0C-57985C1038A0}"/>
              </a:ext>
            </a:extLst>
          </p:cNvPr>
          <p:cNvSpPr txBox="1"/>
          <p:nvPr/>
        </p:nvSpPr>
        <p:spPr>
          <a:xfrm>
            <a:off x="0" y="900953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accent2"/>
                </a:solidFill>
              </a:rPr>
              <a:t>Comments</a:t>
            </a:r>
            <a:r>
              <a:rPr lang="en-US" dirty="0">
                <a:solidFill>
                  <a:schemeClr val="accent2"/>
                </a:solidFill>
              </a:rPr>
              <a:t> are lines of code starting with </a:t>
            </a:r>
            <a:r>
              <a:rPr lang="en-US" sz="2400" dirty="0">
                <a:solidFill>
                  <a:schemeClr val="accent3">
                    <a:lumMod val="90000"/>
                  </a:schemeClr>
                </a:solidFill>
                <a:latin typeface="Consolas" panose="020B0609020204030204" pitchFamily="49" charset="0"/>
              </a:rPr>
              <a:t>#</a:t>
            </a:r>
            <a:r>
              <a:rPr lang="en-US" dirty="0">
                <a:solidFill>
                  <a:schemeClr val="accent2"/>
                </a:solidFill>
              </a:rPr>
              <a:t> that Python totally ignores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DEC2B4-91B6-F363-035A-A4D307D6E255}"/>
              </a:ext>
            </a:extLst>
          </p:cNvPr>
          <p:cNvSpPr txBox="1"/>
          <p:nvPr/>
        </p:nvSpPr>
        <p:spPr>
          <a:xfrm>
            <a:off x="461553" y="1718948"/>
            <a:ext cx="71061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sz="66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"Hi"</a:t>
            </a:r>
            <a:r>
              <a:rPr lang="en-US" sz="6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66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600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# print("Bye")</a:t>
            </a:r>
            <a:endParaRPr lang="en-US" sz="66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sz="6600" b="0" dirty="0">
                <a:solidFill>
                  <a:srgbClr val="D1F1A9"/>
                </a:solidFill>
                <a:effectLst/>
                <a:latin typeface="Consolas" panose="020B0609020204030204" pitchFamily="49" charset="0"/>
              </a:rPr>
              <a:t>"Hey"</a:t>
            </a:r>
            <a:r>
              <a:rPr lang="en-US" sz="6600" b="0" dirty="0">
                <a:solidFill>
                  <a:srgbClr val="BBDAFF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66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6600" b="0" dirty="0">
                <a:solidFill>
                  <a:srgbClr val="7285B7"/>
                </a:solidFill>
                <a:effectLst/>
                <a:latin typeface="Consolas" panose="020B0609020204030204" pitchFamily="49" charset="0"/>
              </a:rPr>
              <a:t># print("Ney")</a:t>
            </a:r>
            <a:endParaRPr lang="en-US" sz="6600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385D13-D299-18E4-846E-E116F5580776}"/>
              </a:ext>
            </a:extLst>
          </p:cNvPr>
          <p:cNvSpPr/>
          <p:nvPr/>
        </p:nvSpPr>
        <p:spPr>
          <a:xfrm>
            <a:off x="7802880" y="1581989"/>
            <a:ext cx="3021874" cy="4375058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 b="1" dirty="0">
                <a:solidFill>
                  <a:schemeClr val="accent1"/>
                </a:solidFill>
              </a:rPr>
              <a:t>Output?</a:t>
            </a:r>
          </a:p>
          <a:p>
            <a:pPr algn="ctr"/>
            <a:endParaRPr lang="en-US" sz="4800" dirty="0">
              <a:solidFill>
                <a:schemeClr val="accent3">
                  <a:lumMod val="90000"/>
                </a:schemeClr>
              </a:solidFill>
            </a:endParaRPr>
          </a:p>
          <a:p>
            <a:r>
              <a:rPr lang="en-US" sz="6600" dirty="0">
                <a:solidFill>
                  <a:schemeClr val="tx2"/>
                </a:solidFill>
                <a:latin typeface="Consolas" panose="020B0609020204030204" pitchFamily="49" charset="0"/>
              </a:rPr>
              <a:t>Hi</a:t>
            </a:r>
          </a:p>
          <a:p>
            <a:r>
              <a:rPr lang="en-US" sz="6600" dirty="0">
                <a:solidFill>
                  <a:schemeClr val="tx2"/>
                </a:solidFill>
                <a:latin typeface="Consolas" panose="020B0609020204030204" pitchFamily="49" charset="0"/>
              </a:rPr>
              <a:t>Hey</a:t>
            </a:r>
          </a:p>
        </p:txBody>
      </p:sp>
    </p:spTree>
    <p:extLst>
      <p:ext uri="{BB962C8B-B14F-4D97-AF65-F5344CB8AC3E}">
        <p14:creationId xmlns:p14="http://schemas.microsoft.com/office/powerpoint/2010/main" val="1778884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Python">
      <a:dk1>
        <a:srgbClr val="77FF77"/>
      </a:dk1>
      <a:lt1>
        <a:srgbClr val="000044"/>
      </a:lt1>
      <a:dk2>
        <a:srgbClr val="FFFFFF"/>
      </a:dk2>
      <a:lt2>
        <a:srgbClr val="000000"/>
      </a:lt2>
      <a:accent1>
        <a:srgbClr val="FFFFDD"/>
      </a:accent1>
      <a:accent2>
        <a:srgbClr val="FFDD00"/>
      </a:accent2>
      <a:accent3>
        <a:srgbClr val="DDFFFF"/>
      </a:accent3>
      <a:accent4>
        <a:srgbClr val="FFDDFF"/>
      </a:accent4>
      <a:accent5>
        <a:srgbClr val="00DDFF"/>
      </a:accent5>
      <a:accent6>
        <a:srgbClr val="DD00FF"/>
      </a:accent6>
      <a:hlink>
        <a:srgbClr val="FFFF77"/>
      </a:hlink>
      <a:folHlink>
        <a:srgbClr val="FFFFDD"/>
      </a:folHlink>
    </a:clrScheme>
    <a:fontScheme name="Python">
      <a:majorFont>
        <a:latin typeface="Space Mono"/>
        <a:ea typeface=""/>
        <a:cs typeface=""/>
      </a:majorFont>
      <a:minorFont>
        <a:latin typeface="Int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</TotalTime>
  <Words>341</Words>
  <Application>Microsoft Office PowerPoint</Application>
  <PresentationFormat>Widescreen</PresentationFormat>
  <Paragraphs>72</Paragraphs>
  <Slides>10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Consolas</vt:lpstr>
      <vt:lpstr>Inter</vt:lpstr>
      <vt:lpstr>Space Mono</vt:lpstr>
      <vt:lpstr>Office Theme</vt:lpstr>
      <vt:lpstr>Output Input</vt:lpstr>
      <vt:lpstr>Your First Python Program</vt:lpstr>
      <vt:lpstr>Your First Python Program</vt:lpstr>
      <vt:lpstr>Your Second Python Program</vt:lpstr>
      <vt:lpstr>Your Second Python Program</vt:lpstr>
      <vt:lpstr>Libraries</vt:lpstr>
      <vt:lpstr>Libraries</vt:lpstr>
      <vt:lpstr>quick note on functions</vt:lpstr>
      <vt:lpstr>quick note on comments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Hello, Python</dc:title>
  <dc:creator>Joseph Maxwell</dc:creator>
  <cp:lastModifiedBy>Joseph Maxwell</cp:lastModifiedBy>
  <cp:revision>10</cp:revision>
  <dcterms:created xsi:type="dcterms:W3CDTF">2023-09-06T12:41:06Z</dcterms:created>
  <dcterms:modified xsi:type="dcterms:W3CDTF">2023-10-13T13:18:14Z</dcterms:modified>
</cp:coreProperties>
</file>

<file path=docProps/thumbnail.jpeg>
</file>